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Adequate Yearly Progress Report (AYP)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Barbara Sims – August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3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46063"/>
              </p:ext>
            </p:extLst>
          </p:nvPr>
        </p:nvGraphicFramePr>
        <p:xfrm>
          <a:off x="1818407" y="1807043"/>
          <a:ext cx="7626928" cy="4209292"/>
        </p:xfrm>
        <a:graphic>
          <a:graphicData uri="http://schemas.openxmlformats.org/drawingml/2006/table">
            <a:tbl>
              <a:tblPr/>
              <a:tblGrid>
                <a:gridCol w="953366"/>
                <a:gridCol w="953366"/>
                <a:gridCol w="953366"/>
                <a:gridCol w="953366"/>
                <a:gridCol w="953366"/>
                <a:gridCol w="953366"/>
                <a:gridCol w="953366"/>
                <a:gridCol w="953366"/>
              </a:tblGrid>
              <a:tr h="135927">
                <a:tc>
                  <a:txBody>
                    <a:bodyPr/>
                    <a:lstStyle/>
                    <a:p>
                      <a:pPr algn="ctr"/>
                      <a:endParaRPr lang="en-US" sz="500" b="1">
                        <a:effectLst/>
                      </a:endParaRP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500" b="1">
                          <a:effectLst/>
                        </a:rPr>
                        <a:t>Reading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500" b="1">
                          <a:effectLst/>
                        </a:rPr>
                        <a:t>Math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00" b="1">
                        <a:effectLst/>
                      </a:endParaRP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22088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solidFill>
                            <a:srgbClr val="FFFFFF"/>
                          </a:solidFill>
                          <a:effectLst/>
                        </a:rPr>
                        <a:t>School</a:t>
                      </a:r>
                      <a:endParaRPr lang="en-US" sz="500">
                        <a:effectLst/>
                      </a:endParaRP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Participation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 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Assessment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Participation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 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Assessment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Other Academic Indicators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83306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Red Oak Comm School District (0000)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- Safe Harbor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- Safe Harbor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664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Red Oak High School (0109)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- Biennium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Missed AYP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664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Red Oak Middle School (0209)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Missed AYP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Missed AYP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664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Inman Primary School (0418)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Missed AYP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- Safe Harbor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948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Washington Intermediate School (0445)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- Safe Harbor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Goal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View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Met AYP - Safe Harbor 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Met AYP Goal</a:t>
                      </a:r>
                    </a:p>
                  </a:txBody>
                  <a:tcPr marL="49663" marR="49663" marT="24832" marB="2483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2319" y="852054"/>
            <a:ext cx="6161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Decisions: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4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Adequate Yearly Progress</a:t>
            </a:r>
            <a:br>
              <a:rPr lang="en-US" dirty="0" smtClean="0"/>
            </a:br>
            <a:r>
              <a:rPr lang="en-US" sz="2800" dirty="0"/>
              <a:t>2011-2012 School Year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14600" y="1600200"/>
          <a:ext cx="6654800" cy="5029200"/>
        </p:xfrm>
        <a:graphic>
          <a:graphicData uri="http://schemas.openxmlformats.org/drawingml/2006/table">
            <a:tbl>
              <a:tblPr/>
              <a:tblGrid>
                <a:gridCol w="2095426"/>
                <a:gridCol w="1525504"/>
                <a:gridCol w="3033870"/>
              </a:tblGrid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 Oak School District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Participation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Measurable Objective (AMO)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Mathematics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Academic Indicator: MET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 Oak High School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Participation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Measurable Objective (AMO)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Mathematics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MET (Biennium)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Missed - Watch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Academic Indicator: MET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 Middle School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Participation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Measurable Objective (AMO)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Missed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-SINA 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Mathematics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Missed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SINA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Academic Indicator: MET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Washington Intermediate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Participation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Measurable Objective (AMO)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Missed – SINA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Mathematics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Safe Harbor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Academic Indicator: MET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Inman Primary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Participation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Annual Measurable Objective (AMO)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Reading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Missed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Watch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Mathematics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Missed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 Watch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Academic Indicator: MET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9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697632"/>
              </p:ext>
            </p:extLst>
          </p:nvPr>
        </p:nvGraphicFramePr>
        <p:xfrm>
          <a:off x="1267691" y="1943098"/>
          <a:ext cx="9195955" cy="4239528"/>
        </p:xfrm>
        <a:graphic>
          <a:graphicData uri="http://schemas.openxmlformats.org/drawingml/2006/table">
            <a:tbl>
              <a:tblPr/>
              <a:tblGrid>
                <a:gridCol w="1839191"/>
                <a:gridCol w="1839191"/>
                <a:gridCol w="1839191"/>
                <a:gridCol w="1839191"/>
                <a:gridCol w="1839191"/>
              </a:tblGrid>
              <a:tr h="197875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</a:rPr>
                        <a:t>2012-2013 Participation Display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</a:rPr>
                        <a:t>2012-2013 Assessment Display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90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51353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ALL Students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82 / 83 = 98.80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Met AYP Goal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(53+0) / 75 = 70.67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Missed AYP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1353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Low SES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48 / 49 = 97.96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Goal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(26+0) / 45 = 57.78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- Safe Harbor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3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Spec Ed.(IEP)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 / 4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(0+0) / 3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3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ELL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4 / 4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(2+0) / 4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3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Hispanic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9 / 9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(5+0) / 9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3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White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71 / 72 = 98.61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Goal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(47+0) / 64 = 73.44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Missed AYP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13536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Multi-Racial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 / 2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(1+0) / 2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590" y="161912"/>
            <a:ext cx="10058400" cy="1450757"/>
          </a:xfrm>
        </p:spPr>
        <p:txBody>
          <a:bodyPr/>
          <a:lstStyle/>
          <a:p>
            <a:r>
              <a:rPr lang="en-US" dirty="0" smtClean="0"/>
              <a:t>Inman Primary -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3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Inman Primary - Math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20067"/>
              </p:ext>
            </p:extLst>
          </p:nvPr>
        </p:nvGraphicFramePr>
        <p:xfrm>
          <a:off x="1325880" y="1854744"/>
          <a:ext cx="8584685" cy="4431759"/>
        </p:xfrm>
        <a:graphic>
          <a:graphicData uri="http://schemas.openxmlformats.org/drawingml/2006/table">
            <a:tbl>
              <a:tblPr/>
              <a:tblGrid>
                <a:gridCol w="1716937"/>
                <a:gridCol w="1716937"/>
                <a:gridCol w="1716937"/>
                <a:gridCol w="1716937"/>
                <a:gridCol w="1716937"/>
              </a:tblGrid>
              <a:tr h="206847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</a:rPr>
                        <a:t>2012-2013 Participation Display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</a:rPr>
                        <a:t>2012-2013 Assessment Display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16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800" dirty="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800">
                        <a:effectLst/>
                      </a:endParaRP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ALL Students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82 / 83 = 98.80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Goal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(59+0) / 75 = 78.67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- Safe Harbor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Low SES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48 / 49 = 97.96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Goal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(36+0) / 45 = 80.00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- Safe Harbor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Spec Ed.(IEP)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 / 4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(0+0) / 3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ELL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4 / 4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(4+0) / 4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Hispanic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9 / 9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(7+0) / 9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White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71 / 72 = 98.61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Goal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(52+0) / 64 = 81.25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Met AYP - Safe Harbor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Multi-Racial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 / 2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Enrolled on Test Date &lt; 40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(0+0) / 2 = NA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Calculated Total Tested &lt; 30</a:t>
                      </a:r>
                    </a:p>
                  </a:txBody>
                  <a:tcPr marL="71834" marR="71834" marT="35917" marB="3591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3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Intermediate - Reading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926440"/>
              </p:ext>
            </p:extLst>
          </p:nvPr>
        </p:nvGraphicFramePr>
        <p:xfrm>
          <a:off x="1444338" y="1846265"/>
          <a:ext cx="9331035" cy="4502581"/>
        </p:xfrm>
        <a:graphic>
          <a:graphicData uri="http://schemas.openxmlformats.org/drawingml/2006/table">
            <a:tbl>
              <a:tblPr/>
              <a:tblGrid>
                <a:gridCol w="1866207"/>
                <a:gridCol w="1866207"/>
                <a:gridCol w="1866207"/>
                <a:gridCol w="1866207"/>
                <a:gridCol w="1866207"/>
              </a:tblGrid>
              <a:tr h="171528">
                <a:tc>
                  <a:txBody>
                    <a:bodyPr/>
                    <a:lstStyle/>
                    <a:p>
                      <a:pPr algn="ctr"/>
                      <a:endParaRPr lang="en-US" sz="600" b="1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Participation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Assessment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73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ALL Students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169 / 170 = 99.41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(116+5) / 154 = 78.57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Low SES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102 / 103 = 99.03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(59+4) / 90 = 70.00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Spec Ed.(IEP)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15 / 15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(8+2) / 13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ELL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9 / 9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(4+1) / 8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African American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3 / 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(1+0) / 2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Asian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(1+0)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Hispanic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17 / 17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(7+2) / 14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White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144 / 145 = 99.31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(105+3) / 133 = 81.20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0258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Multi-Racial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4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(2+0)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Intermediate - Math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86856"/>
              </p:ext>
            </p:extLst>
          </p:nvPr>
        </p:nvGraphicFramePr>
        <p:xfrm>
          <a:off x="1215738" y="1846265"/>
          <a:ext cx="9939940" cy="4461020"/>
        </p:xfrm>
        <a:graphic>
          <a:graphicData uri="http://schemas.openxmlformats.org/drawingml/2006/table">
            <a:tbl>
              <a:tblPr/>
              <a:tblGrid>
                <a:gridCol w="1987988"/>
                <a:gridCol w="1987988"/>
                <a:gridCol w="1987988"/>
                <a:gridCol w="1987988"/>
                <a:gridCol w="1987988"/>
              </a:tblGrid>
              <a:tr h="169944">
                <a:tc>
                  <a:txBody>
                    <a:bodyPr/>
                    <a:lstStyle/>
                    <a:p>
                      <a:pPr algn="ctr"/>
                      <a:endParaRPr lang="en-US" sz="600" b="1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Participation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Assessment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158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ALL Students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169 / 170 = 99.41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(131+6) / 154 = 88.96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Low SES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102 / 103 = 99.03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(71+6) / 90 = 85.56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Spec Ed.(IEP)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15 / 15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(8+2) / 13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ELL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9 / 9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(7+1) / 8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African American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3 / 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(2+0) / 2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Asian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(1+0)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Hispanic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17 / 17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(11+1) / 14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White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144 / 145 = 99.31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(115+5) / 133 = 90.23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Multi-Racial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4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(2+0)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4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Oak Middle School - Reading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237531"/>
              </p:ext>
            </p:extLst>
          </p:nvPr>
        </p:nvGraphicFramePr>
        <p:xfrm>
          <a:off x="1097278" y="1846265"/>
          <a:ext cx="9969040" cy="4440232"/>
        </p:xfrm>
        <a:graphic>
          <a:graphicData uri="http://schemas.openxmlformats.org/drawingml/2006/table">
            <a:tbl>
              <a:tblPr/>
              <a:tblGrid>
                <a:gridCol w="1993808"/>
                <a:gridCol w="1993808"/>
                <a:gridCol w="1993808"/>
                <a:gridCol w="1993808"/>
                <a:gridCol w="1993808"/>
              </a:tblGrid>
              <a:tr h="169153">
                <a:tc>
                  <a:txBody>
                    <a:bodyPr/>
                    <a:lstStyle/>
                    <a:p>
                      <a:pPr algn="ctr"/>
                      <a:endParaRPr lang="en-US" sz="600" b="1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Participation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Assessment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872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ALL Students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264 / 267 = 98.88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(134+1) / 242 = 55.79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Missed AYP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Low SES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158 / 161 = 98.14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(68+0) / 144 = 47.22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Missed AYP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Spec Ed.(IEP)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43 / 45 = 95.56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(6+1) / 38 = 18.42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Missed AYP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ELL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7 / 7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(0+0) / 7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Asian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3 / 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(2+0) / 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Hispanic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23 / 23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(6+0) / 22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Native American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(1+0)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White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233 / 236 = 98.73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(123+1) / 212 = 58.49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Missed AYP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4023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Multi-Racial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4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(2+0)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82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Oak Middle School - Math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01467"/>
              </p:ext>
            </p:extLst>
          </p:nvPr>
        </p:nvGraphicFramePr>
        <p:xfrm>
          <a:off x="1097278" y="1846265"/>
          <a:ext cx="9626140" cy="4461021"/>
        </p:xfrm>
        <a:graphic>
          <a:graphicData uri="http://schemas.openxmlformats.org/drawingml/2006/table">
            <a:tbl>
              <a:tblPr/>
              <a:tblGrid>
                <a:gridCol w="1925228"/>
                <a:gridCol w="1925228"/>
                <a:gridCol w="1925228"/>
                <a:gridCol w="1925228"/>
                <a:gridCol w="1925228"/>
              </a:tblGrid>
              <a:tr h="169944">
                <a:tc>
                  <a:txBody>
                    <a:bodyPr/>
                    <a:lstStyle/>
                    <a:p>
                      <a:pPr algn="ctr"/>
                      <a:endParaRPr lang="en-US" sz="600" b="1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Participation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Assessment Display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15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600">
                        <a:effectLst/>
                      </a:endParaRP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ALL Students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267 / 270 = 98.89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(171+0) / 242 = 70.66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Low SES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161 / 164 = 98.17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(84+0) / 144 = 58.33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Missed AYP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Spec Ed.(IEP)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43 / 45 = 95.56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(11+0) / 38 = 28.95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Missed AYP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ELL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/ 10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(4+0) / 7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Asian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3 / 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(2+0) / 3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Hispanic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26 / 26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(12+0) / 22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Native American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(1+0) / 1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White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233 / 236 = 98.73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(152+0) / 212 = 71.70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10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Multi-Racial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4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(4+0) / 4 = NA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Calculated Total Tested &lt; 30</a:t>
                      </a:r>
                    </a:p>
                  </a:txBody>
                  <a:tcPr marL="57467" marR="57467" marT="28734" marB="2873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7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Oak High School - Reading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74081"/>
              </p:ext>
            </p:extLst>
          </p:nvPr>
        </p:nvGraphicFramePr>
        <p:xfrm>
          <a:off x="987138" y="1790039"/>
          <a:ext cx="10168540" cy="4392548"/>
        </p:xfrm>
        <a:graphic>
          <a:graphicData uri="http://schemas.openxmlformats.org/drawingml/2006/table">
            <a:tbl>
              <a:tblPr/>
              <a:tblGrid>
                <a:gridCol w="2033708"/>
                <a:gridCol w="2033708"/>
                <a:gridCol w="2033708"/>
                <a:gridCol w="2033708"/>
                <a:gridCol w="2033708"/>
              </a:tblGrid>
              <a:tr h="267068">
                <a:tc gridSpan="3">
                  <a:txBody>
                    <a:bodyPr/>
                    <a:lstStyle/>
                    <a:p>
                      <a:endParaRPr lang="en-US" sz="1200"/>
                    </a:p>
                  </a:txBody>
                  <a:tcPr marL="62855" marR="62855" marT="31428" marB="31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2855" marR="62855" marT="31428" marB="31428">
                    <a:lnL>
                      <a:noFill/>
                    </a:lnL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2855" marR="62855" marT="31428" marB="31428"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88">
                <a:tc>
                  <a:txBody>
                    <a:bodyPr/>
                    <a:lstStyle/>
                    <a:p>
                      <a:pPr algn="ctr"/>
                      <a:endParaRPr lang="en-US" sz="700" b="1">
                        <a:effectLst/>
                      </a:endParaRP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2012-2013 Participation Display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2012-2013 Assessment Display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727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700">
                        <a:effectLst/>
                      </a:endParaRP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700">
                        <a:effectLst/>
                      </a:endParaRP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700">
                        <a:effectLst/>
                      </a:endParaRP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700">
                        <a:effectLst/>
                      </a:endParaRP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700">
                        <a:effectLst/>
                      </a:endParaRP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46737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ALL Students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87 / 88 = 98.86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Met AYP Goal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(73+0) / 83 = 87.95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Met AYP - Biennium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37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Low SES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33 / 34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Enrolled on Test Date &lt; 40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(27+0) / 30 = 90.00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Met AYP Goal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37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Spec Ed.(IEP)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9 / 9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Enrolled on Test Date &lt; 40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(4+0) / 8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Calculated Total Tested &lt; 30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37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African American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 / 1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Enrolled on Test Date &lt; 40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(1+0) / 1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Calculated Total Tested &lt; 30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37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Hispanic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6 / 6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Enrolled on Test Date &lt; 40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(6+0) / 6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Calculated Total Tested &lt; 30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37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Native American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 / 1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Enrolled on Test Date &lt; 40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(1+0) / 1 = NA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Calculated Total Tested &lt; 30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37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White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79 / 80 = 98.75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Met AYP Goal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(65+0) / 75 = 86.67</a:t>
                      </a:r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Met AYP - Biennium</a:t>
                      </a:r>
                      <a:endParaRPr lang="en-US" sz="1200"/>
                    </a:p>
                  </a:txBody>
                  <a:tcPr marL="62855" marR="62855" marT="31428" marB="3142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068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2855" marR="62855" marT="31428" marB="31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62855" marR="62855" marT="31428" marB="31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2855" marR="62855" marT="31428" marB="31428">
                    <a:lnL>
                      <a:noFill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2855" marR="62855" marT="31428" marB="31428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855" marR="62855" marT="31428" marB="31428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76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Oak High School - Math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45226"/>
              </p:ext>
            </p:extLst>
          </p:nvPr>
        </p:nvGraphicFramePr>
        <p:xfrm>
          <a:off x="1174173" y="1846263"/>
          <a:ext cx="9981505" cy="4440238"/>
        </p:xfrm>
        <a:graphic>
          <a:graphicData uri="http://schemas.openxmlformats.org/drawingml/2006/table">
            <a:tbl>
              <a:tblPr/>
              <a:tblGrid>
                <a:gridCol w="1996301"/>
                <a:gridCol w="1996301"/>
                <a:gridCol w="1996301"/>
                <a:gridCol w="1996301"/>
                <a:gridCol w="1996301"/>
              </a:tblGrid>
              <a:tr h="250154">
                <a:tc gridSpan="3">
                  <a:txBody>
                    <a:bodyPr/>
                    <a:lstStyle/>
                    <a:p>
                      <a:endParaRPr lang="en-US" sz="1100"/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6658" marR="56658" marT="28329" marB="28329">
                    <a:lnL>
                      <a:noFill/>
                    </a:lnL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6658" marR="56658" marT="28329" marB="28329"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70">
                <a:tc>
                  <a:txBody>
                    <a:bodyPr/>
                    <a:lstStyle/>
                    <a:p>
                      <a:pPr algn="ctr"/>
                      <a:endParaRPr lang="en-US" sz="600" b="1">
                        <a:effectLst/>
                      </a:endParaRP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Participation Display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b="1">
                          <a:effectLst/>
                        </a:rPr>
                        <a:t>2012-2013 Assessment Display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00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SubGroup</a:t>
                      </a:r>
                      <a:endParaRPr lang="en-US" sz="600">
                        <a:effectLst/>
                      </a:endParaRP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Number Tested / Enrolled = % Tested</a:t>
                      </a:r>
                      <a:endParaRPr lang="en-US" sz="600">
                        <a:effectLst/>
                      </a:endParaRP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Participation Status</a:t>
                      </a:r>
                      <a:endParaRPr lang="en-US" sz="600">
                        <a:effectLst/>
                      </a:endParaRP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#Prof + Additional Meeting Growth / FAY = %Prof + Growth</a:t>
                      </a:r>
                      <a:endParaRPr lang="en-US" sz="600">
                        <a:effectLst/>
                      </a:endParaRP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solidFill>
                            <a:srgbClr val="FFFFFF"/>
                          </a:solidFill>
                          <a:effectLst/>
                        </a:rPr>
                        <a:t>Assessment Status</a:t>
                      </a:r>
                      <a:endParaRPr lang="en-US" sz="600">
                        <a:effectLst/>
                      </a:endParaRP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82B9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ALL Students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/ 89 = 98.88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(69+0) / 83 = 83.13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Low SES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34 / 35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(24+0) / 30 = 80.00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- Safe Harbor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Spec Ed.(IEP)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9 / 9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(4+0) / 8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ELL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 / 1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(0+0) / 0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African American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 / 1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(1+0) / 1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Hispanic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7 / 7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(6+0) / 6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Native American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 / 1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Enrolled on Test Date &lt; 40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(1+0) / 1 = NA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Calculated Total Tested &lt; 30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7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White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79 / 80 = 98.75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Met AYP Goal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(61+0) / 75 = 81.33</a:t>
                      </a:r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Missed AYP</a:t>
                      </a:r>
                      <a:endParaRPr lang="en-US" sz="1100"/>
                    </a:p>
                  </a:txBody>
                  <a:tcPr marL="56658" marR="56658" marT="28329" marB="2832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0154"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marL="56658" marR="56658" marT="28329" marB="2832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6658" marR="56658" marT="28329" marB="28329">
                    <a:lnL>
                      <a:noFill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6658" marR="56658" marT="28329" marB="28329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6658" marR="56658" marT="28329" marB="28329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2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2085</Words>
  <Application>Microsoft Office PowerPoint</Application>
  <PresentationFormat>Widescreen</PresentationFormat>
  <Paragraphs>498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Adequate Yearly Progress Report (AYP)</vt:lpstr>
      <vt:lpstr>Inman Primary - Reading</vt:lpstr>
      <vt:lpstr>Inman Primary - Math</vt:lpstr>
      <vt:lpstr>Washington Intermediate - Reading</vt:lpstr>
      <vt:lpstr>Washington Intermediate - Math</vt:lpstr>
      <vt:lpstr>Red Oak Middle School - Reading</vt:lpstr>
      <vt:lpstr>Red Oak Middle School - Math</vt:lpstr>
      <vt:lpstr>Red Oak High School - Reading</vt:lpstr>
      <vt:lpstr>Red Oak High School - Math</vt:lpstr>
      <vt:lpstr>PowerPoint Presentation</vt:lpstr>
      <vt:lpstr>Adequate Yearly Progress 2011-2012 School Year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 Sims</dc:creator>
  <cp:lastModifiedBy>Barb Sims</cp:lastModifiedBy>
  <cp:revision>7</cp:revision>
  <cp:lastPrinted>2013-08-01T00:06:10Z</cp:lastPrinted>
  <dcterms:created xsi:type="dcterms:W3CDTF">2013-07-31T23:06:48Z</dcterms:created>
  <dcterms:modified xsi:type="dcterms:W3CDTF">2013-08-01T13:44:47Z</dcterms:modified>
</cp:coreProperties>
</file>